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4" r:id="rId10"/>
    <p:sldId id="268" r:id="rId11"/>
    <p:sldId id="271" r:id="rId12"/>
    <p:sldId id="267" r:id="rId13"/>
    <p:sldId id="273" r:id="rId14"/>
  </p:sldIdLst>
  <p:sldSz cx="18288000" cy="10287000"/>
  <p:notesSz cx="6858000" cy="9144000"/>
  <p:embeddedFontLst>
    <p:embeddedFont>
      <p:font typeface="Meiryo" panose="020B0604030504040204" pitchFamily="34" charset="-128"/>
      <p:regular r:id="rId16"/>
      <p:bold r:id="rId17"/>
      <p:italic r:id="rId18"/>
      <p:boldItalic r:id="rId19"/>
    </p:embeddedFont>
    <p:embeddedFont>
      <p:font typeface="Montserrat Black" panose="00000A00000000000000" pitchFamily="2" charset="-52"/>
      <p:bold r:id="rId20"/>
      <p:boldItalic r:id="rId21"/>
    </p:embeddedFont>
    <p:embeddedFont>
      <p:font typeface="Montserrat SemiBold" panose="00000700000000000000" pitchFamily="2" charset="-52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53"/>
    <a:srgbClr val="FFFFFF"/>
    <a:srgbClr val="0573A3"/>
    <a:srgbClr val="FCFDFD"/>
    <a:srgbClr val="F8F8F8"/>
    <a:srgbClr val="00A8A0"/>
    <a:srgbClr val="DFD6A1"/>
    <a:srgbClr val="F5FFEF"/>
    <a:srgbClr val="E8FCFC"/>
    <a:srgbClr val="766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SemiBold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SemiBold" pitchFamily="2" charset="-52"/>
              </a:defRPr>
            </a:lvl1pPr>
          </a:lstStyle>
          <a:p>
            <a:fld id="{17D25C7B-EAA3-4EE4-BEDB-D9D666ADDF38}" type="datetimeFigureOut">
              <a:rPr lang="ru-RU" smtClean="0"/>
              <a:pPr/>
              <a:t>27.08.2025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SemiBold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SemiBold" pitchFamily="2" charset="-52"/>
              </a:defRPr>
            </a:lvl1pPr>
          </a:lstStyle>
          <a:p>
            <a:fld id="{2330FF97-838C-41F2-89A9-C202BDE9D4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57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0FF97-838C-41F2-89A9-C202BDE9D4D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66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020" y="9686925"/>
            <a:ext cx="2153256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42598" y="9334500"/>
            <a:ext cx="3202804" cy="41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99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БИШКЕК 2025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33750" y="3467100"/>
            <a:ext cx="11677650" cy="3505200"/>
          </a:xfrm>
          <a:prstGeom prst="roundRect">
            <a:avLst>
              <a:gd name="adj" fmla="val 115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29630" y="-1733009"/>
            <a:ext cx="9038770" cy="3945045"/>
          </a:xfrm>
          <a:prstGeom prst="roundRect">
            <a:avLst>
              <a:gd name="adj" fmla="val 130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1"/>
          <p:cNvSpPr txBox="1"/>
          <p:nvPr/>
        </p:nvSpPr>
        <p:spPr>
          <a:xfrm>
            <a:off x="1219200" y="2792958"/>
            <a:ext cx="15849600" cy="18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ru-RU" sz="5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 Специальная финансовая инвестиционная территория «</a:t>
            </a:r>
            <a:r>
              <a:rPr lang="ru-RU" sz="5400" dirty="0" err="1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sz="5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» с особым правовым режимом и статусом</a:t>
            </a:r>
            <a:endParaRPr lang="en-US" sz="5400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5300" y="647700"/>
            <a:ext cx="17297400" cy="9296400"/>
          </a:xfrm>
          <a:prstGeom prst="roundRect">
            <a:avLst>
              <a:gd name="adj" fmla="val 426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53982"/>
            <a:ext cx="12496800" cy="7432992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7010116" y="5267478"/>
            <a:ext cx="2084974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10512371" y="5908558"/>
            <a:ext cx="1995751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523277" y="7376799"/>
            <a:ext cx="1922093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0947189" y="3591517"/>
            <a:ext cx="1847685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3896437" y="3984779"/>
            <a:ext cx="2038302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3598952" y="4890408"/>
            <a:ext cx="1957549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12865531" y="5648435"/>
            <a:ext cx="1587221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14383435" y="7586953"/>
            <a:ext cx="1644590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813753" y="5649177"/>
            <a:ext cx="1928536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099338" y="3704480"/>
            <a:ext cx="1704799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690841" y="3259598"/>
            <a:ext cx="1746318" cy="5233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4"/>
          <p:cNvSpPr txBox="1"/>
          <p:nvPr/>
        </p:nvSpPr>
        <p:spPr>
          <a:xfrm>
            <a:off x="4028320" y="931390"/>
            <a:ext cx="1074940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ru-RU" sz="5400" b="1" dirty="0">
                <a:solidFill>
                  <a:srgbClr val="274253"/>
                </a:solidFill>
                <a:latin typeface="Montserrat Black" pitchFamily="2" charset="-52"/>
                <a:ea typeface="Akzidenz-Grotesk Bold"/>
                <a:cs typeface="Akzidenz-Grotesk Bold"/>
                <a:sym typeface="Akzidenz-Grotesk Bold"/>
              </a:rPr>
              <a:t>Карта мира</a:t>
            </a:r>
            <a:endParaRPr lang="en-US" sz="5400" b="1" dirty="0">
              <a:solidFill>
                <a:srgbClr val="274253"/>
              </a:solidFill>
              <a:latin typeface="Montserrat Black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851853" y="1735029"/>
            <a:ext cx="10945195" cy="614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ru-RU" sz="36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Международные финансовые центры</a:t>
            </a:r>
            <a:endParaRPr lang="en-US" sz="36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6248400" y="547995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>
            <a:off x="6286500" y="437505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9105900" y="464175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58000" y="822315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flipH="1">
            <a:off x="9666194" y="4831125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12234581" y="5288332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12691781" y="5143776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>
            <a:off x="12794874" y="6820176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flipH="1">
            <a:off x="13716000" y="848985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10420350" y="450840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5"/>
          </p:cNvCxnSpPr>
          <p:nvPr/>
        </p:nvCxnSpPr>
        <p:spPr>
          <a:xfrm flipH="1">
            <a:off x="5867400" y="5707596"/>
            <a:ext cx="420057" cy="458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838904" y="6164317"/>
            <a:ext cx="20284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4"/>
          <p:cNvSpPr txBox="1"/>
          <p:nvPr/>
        </p:nvSpPr>
        <p:spPr>
          <a:xfrm>
            <a:off x="3906702" y="5500629"/>
            <a:ext cx="295129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Нью-Йорк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844370" y="3770476"/>
            <a:ext cx="575481" cy="737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838904" y="3782966"/>
            <a:ext cx="20284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4"/>
          <p:cNvSpPr txBox="1"/>
          <p:nvPr/>
        </p:nvSpPr>
        <p:spPr>
          <a:xfrm>
            <a:off x="3838904" y="3119278"/>
            <a:ext cx="2951298" cy="57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Торонто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713777" y="7265119"/>
            <a:ext cx="295129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Сан-Паулу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7315200" y="3631947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Лондон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8789525" y="4225864"/>
            <a:ext cx="442133" cy="566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103602" y="4225864"/>
            <a:ext cx="1685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4"/>
          <p:cNvSpPr txBox="1"/>
          <p:nvPr/>
        </p:nvSpPr>
        <p:spPr>
          <a:xfrm>
            <a:off x="7128763" y="5208035"/>
            <a:ext cx="294353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Франкфурт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9082958" y="4973853"/>
            <a:ext cx="724825" cy="82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35500" y="5801952"/>
            <a:ext cx="20474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4"/>
          <p:cNvSpPr txBox="1"/>
          <p:nvPr/>
        </p:nvSpPr>
        <p:spPr>
          <a:xfrm>
            <a:off x="11209802" y="3515455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Москва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10998204" y="4109372"/>
            <a:ext cx="1685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554658" y="4095347"/>
            <a:ext cx="451401" cy="515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4"/>
          <p:cNvSpPr txBox="1"/>
          <p:nvPr/>
        </p:nvSpPr>
        <p:spPr>
          <a:xfrm>
            <a:off x="14129566" y="3919844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Шанхай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3917969" y="4513761"/>
            <a:ext cx="1685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855884" y="4513761"/>
            <a:ext cx="1061678" cy="721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4"/>
          <p:cNvSpPr txBox="1"/>
          <p:nvPr/>
        </p:nvSpPr>
        <p:spPr>
          <a:xfrm>
            <a:off x="13077129" y="5563693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Пекин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2430898" y="5515975"/>
            <a:ext cx="434634" cy="6416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2865531" y="6157610"/>
            <a:ext cx="1685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12514327" y="6433038"/>
            <a:ext cx="442133" cy="566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10512371" y="6433038"/>
            <a:ext cx="2001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4"/>
          <p:cNvSpPr txBox="1"/>
          <p:nvPr/>
        </p:nvSpPr>
        <p:spPr>
          <a:xfrm>
            <a:off x="14542101" y="7524487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Сидней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14330503" y="8118404"/>
            <a:ext cx="1685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13886957" y="8104379"/>
            <a:ext cx="451401" cy="515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 flipH="1">
            <a:off x="12691781" y="5495045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14"/>
          <p:cNvSpPr txBox="1"/>
          <p:nvPr/>
        </p:nvSpPr>
        <p:spPr>
          <a:xfrm>
            <a:off x="13882303" y="4834319"/>
            <a:ext cx="1700597" cy="57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Гонконг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13598952" y="5428236"/>
            <a:ext cx="1858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12825133" y="5428236"/>
            <a:ext cx="773819" cy="195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4"/>
          <p:cNvSpPr txBox="1"/>
          <p:nvPr/>
        </p:nvSpPr>
        <p:spPr>
          <a:xfrm>
            <a:off x="10730301" y="5793746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Сингапур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7618736" y="7906619"/>
            <a:ext cx="1826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6983111" y="7906619"/>
            <a:ext cx="635625" cy="438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1432096" y="4294909"/>
            <a:ext cx="1547579" cy="523368"/>
          </a:xfrm>
          <a:prstGeom prst="rect">
            <a:avLst/>
          </a:prstGeom>
          <a:solidFill>
            <a:srgbClr val="92D0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 flipH="1">
            <a:off x="11001941" y="5101561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14" name="TextBox 14"/>
          <p:cNvSpPr txBox="1"/>
          <p:nvPr/>
        </p:nvSpPr>
        <p:spPr>
          <a:xfrm>
            <a:off x="11665226" y="4229974"/>
            <a:ext cx="17005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 err="1">
                <a:solidFill>
                  <a:srgbClr val="274253"/>
                </a:solidFill>
                <a:latin typeface="Montserrat Black" panose="00000A00000000000000" pitchFamily="2" charset="-52"/>
                <a:ea typeface="Akzidenz-Grotesk Bold"/>
                <a:cs typeface="Akzidenz-Grotesk Bold"/>
                <a:sym typeface="Akzidenz-Grotesk Bold"/>
              </a:rPr>
              <a:t>Тамчы</a:t>
            </a:r>
            <a:endParaRPr lang="en-US" sz="2400" b="1" dirty="0">
              <a:solidFill>
                <a:srgbClr val="274253"/>
              </a:solidFill>
              <a:latin typeface="Montserrat Black" panose="00000A00000000000000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11453629" y="4823891"/>
            <a:ext cx="1502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endCxn id="113" idx="1"/>
          </p:cNvCxnSpPr>
          <p:nvPr/>
        </p:nvCxnSpPr>
        <p:spPr>
          <a:xfrm flipH="1">
            <a:off x="11229584" y="4818277"/>
            <a:ext cx="224537" cy="322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690841" y="2553982"/>
            <a:ext cx="11766186" cy="0"/>
          </a:xfrm>
          <a:prstGeom prst="line">
            <a:avLst/>
          </a:prstGeom>
          <a:ln w="19050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4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95300" y="647700"/>
            <a:ext cx="17297400" cy="9296400"/>
          </a:xfrm>
          <a:prstGeom prst="roundRect">
            <a:avLst>
              <a:gd name="adj" fmla="val 426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6962"/>
            <a:ext cx="13030200" cy="732948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flipH="1">
            <a:off x="11577078" y="6757803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4"/>
          <p:cNvSpPr txBox="1"/>
          <p:nvPr/>
        </p:nvSpPr>
        <p:spPr>
          <a:xfrm>
            <a:off x="12279836" y="6819900"/>
            <a:ext cx="1700597" cy="57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 err="1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Тамчы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14194" y="6891153"/>
            <a:ext cx="354045" cy="5226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068238" y="7413817"/>
            <a:ext cx="1685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flipH="1">
            <a:off x="8610600" y="4790975"/>
            <a:ext cx="266700" cy="266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68880" y="4000500"/>
            <a:ext cx="136340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Астана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144000" y="4587494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4" idx="1"/>
          </p:cNvCxnSpPr>
          <p:nvPr/>
        </p:nvCxnSpPr>
        <p:spPr>
          <a:xfrm flipH="1">
            <a:off x="8838243" y="4587494"/>
            <a:ext cx="305757" cy="242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4600" y="1052413"/>
            <a:ext cx="595523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ru-RU" sz="4400" b="1" dirty="0">
                <a:solidFill>
                  <a:srgbClr val="274253"/>
                </a:solidFill>
                <a:latin typeface="Montserrat Black" pitchFamily="2" charset="-52"/>
                <a:ea typeface="Akzidenz-Grotesk Bold"/>
                <a:cs typeface="Akzidenz-Grotesk Bold"/>
                <a:sym typeface="Akzidenz-Grotesk Bold"/>
              </a:rPr>
              <a:t>СТРАНЫ СНГ</a:t>
            </a:r>
            <a:endParaRPr lang="en-US" sz="4400" b="1" dirty="0">
              <a:solidFill>
                <a:srgbClr val="274253"/>
              </a:solidFill>
              <a:latin typeface="Montserrat Black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7436" y="1634651"/>
            <a:ext cx="9589564" cy="57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Расположение </a:t>
            </a:r>
            <a:r>
              <a:rPr lang="ru-RU" sz="2400" b="1" dirty="0" err="1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Тамчы</a:t>
            </a:r>
            <a:r>
              <a:rPr lang="ru-RU" sz="2400" b="1" dirty="0">
                <a:solidFill>
                  <a:srgbClr val="274253"/>
                </a:solidFill>
                <a:latin typeface="Montserrat SemiBold" pitchFamily="2" charset="-52"/>
                <a:ea typeface="Akzidenz-Grotesk Bold"/>
                <a:cs typeface="Akzidenz-Grotesk Bold"/>
                <a:sym typeface="Akzidenz-Grotesk Bold"/>
              </a:rPr>
              <a:t> и Астаны</a:t>
            </a:r>
            <a:endParaRPr lang="en-US" sz="2400" b="1" dirty="0">
              <a:solidFill>
                <a:srgbClr val="274253"/>
              </a:solidFill>
              <a:latin typeface="Montserrat SemiBold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34000" y="2324100"/>
            <a:ext cx="7955673" cy="0"/>
          </a:xfrm>
          <a:prstGeom prst="line">
            <a:avLst/>
          </a:prstGeom>
          <a:ln w="19050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18288000" cy="10287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611016" y="2476500"/>
            <a:ext cx="10239538" cy="6096000"/>
          </a:xfrm>
          <a:prstGeom prst="roundRect">
            <a:avLst>
              <a:gd name="adj" fmla="val 6429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70" y="3543300"/>
            <a:ext cx="9034616" cy="405267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09601" y="2476500"/>
            <a:ext cx="6577568" cy="6096000"/>
          </a:xfrm>
          <a:prstGeom prst="roundRect">
            <a:avLst>
              <a:gd name="adj" fmla="val 5714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253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5009" y="4767604"/>
            <a:ext cx="60469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СФИТ «</a:t>
            </a:r>
            <a:r>
              <a:rPr lang="ru-RU" sz="2000" b="1" dirty="0" err="1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» — инновационный и стратегический шаг в развитии экономики Кыргызской Республики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8386" y="6654614"/>
            <a:ext cx="59607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Создание уникального правового пространства для повышения инвестиционной привлекательности страны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62016" y="3051998"/>
            <a:ext cx="5509880" cy="1007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8"/>
              </a:lnSpc>
            </a:pPr>
            <a:r>
              <a:rPr lang="ru-RU" sz="54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ИТОГ</a:t>
            </a:r>
            <a:endParaRPr lang="en-US" sz="54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58386" y="4296485"/>
            <a:ext cx="5513509" cy="0"/>
          </a:xfrm>
          <a:prstGeom prst="line">
            <a:avLst/>
          </a:prstGeom>
          <a:ln w="28575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5009" y="6284613"/>
            <a:ext cx="5665909" cy="0"/>
          </a:xfrm>
          <a:prstGeom prst="line">
            <a:avLst/>
          </a:prstGeom>
          <a:ln w="28575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10959364" y="2929211"/>
            <a:ext cx="383827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Иссык-Куль</a:t>
            </a:r>
            <a:endParaRPr lang="en-US" sz="32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35699" y="553699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954726" y="5383157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392860" y="5306957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692721" y="5295282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0347097" y="4955002"/>
            <a:ext cx="208094" cy="2080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11"/>
          <p:cNvSpPr txBox="1"/>
          <p:nvPr/>
        </p:nvSpPr>
        <p:spPr>
          <a:xfrm>
            <a:off x="8406685" y="5139449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Тору-</a:t>
            </a: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Айгыр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8864697" y="5005322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Чырпыкты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308642" y="4934469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Кош-к</a:t>
            </a:r>
            <a:r>
              <a:rPr lang="ky-KG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о</a:t>
            </a: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л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10233090" y="4474393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Чон</a:t>
            </a: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-Сары-Ой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801897" y="4811428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145310" y="4725482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1"/>
          <p:cNvSpPr txBox="1"/>
          <p:nvPr/>
        </p:nvSpPr>
        <p:spPr>
          <a:xfrm>
            <a:off x="11258120" y="4283492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Кара-Ой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634698" y="4649282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067879" y="44973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564045" y="4316349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3005808" y="4254436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3485671" y="4240149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4125279" y="4154423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801679" y="39639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6444632" y="3930586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7049485" y="40020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68479" y="5053879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6639879" y="62499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5801679" y="60213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5496879" y="62499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192079" y="64785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4811079" y="67071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4506279" y="69357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125279" y="7176255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3485671" y="73167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3132192" y="73548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2372679" y="7388161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1231035" y="7219117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620079" y="7011924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0162879" y="6769036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730821" y="6575036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11"/>
          <p:cNvSpPr txBox="1"/>
          <p:nvPr/>
        </p:nvSpPr>
        <p:spPr>
          <a:xfrm>
            <a:off x="9243315" y="4473638"/>
            <a:ext cx="105032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000" b="1" dirty="0" err="1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Тамчы</a:t>
            </a:r>
            <a:endParaRPr lang="en-US" sz="2000" b="1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9373249" y="4824781"/>
            <a:ext cx="789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9" idx="1"/>
          </p:cNvCxnSpPr>
          <p:nvPr/>
        </p:nvCxnSpPr>
        <p:spPr>
          <a:xfrm>
            <a:off x="10162961" y="4827294"/>
            <a:ext cx="214611" cy="158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1"/>
          <p:cNvSpPr txBox="1"/>
          <p:nvPr/>
        </p:nvSpPr>
        <p:spPr>
          <a:xfrm>
            <a:off x="10818426" y="4394681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Сары-Ой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2" name="TextBox 11"/>
          <p:cNvSpPr txBox="1"/>
          <p:nvPr/>
        </p:nvSpPr>
        <p:spPr>
          <a:xfrm>
            <a:off x="12104596" y="4014570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Бостери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3" name="TextBox 11"/>
          <p:cNvSpPr txBox="1"/>
          <p:nvPr/>
        </p:nvSpPr>
        <p:spPr>
          <a:xfrm>
            <a:off x="9609794" y="4799991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Чоктал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915662" y="5174037"/>
            <a:ext cx="76200" cy="7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11"/>
          <p:cNvSpPr txBox="1"/>
          <p:nvPr/>
        </p:nvSpPr>
        <p:spPr>
          <a:xfrm>
            <a:off x="12464788" y="3949584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Булан-Соготту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6" name="TextBox 11"/>
          <p:cNvSpPr txBox="1"/>
          <p:nvPr/>
        </p:nvSpPr>
        <p:spPr>
          <a:xfrm>
            <a:off x="13167427" y="3878970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Корумду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7" name="TextBox 11"/>
          <p:cNvSpPr txBox="1"/>
          <p:nvPr/>
        </p:nvSpPr>
        <p:spPr>
          <a:xfrm>
            <a:off x="13676017" y="3833078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Ананьево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2001304" y="4424193"/>
            <a:ext cx="208094" cy="208094"/>
          </a:xfrm>
          <a:prstGeom prst="ellipse">
            <a:avLst/>
          </a:prstGeom>
          <a:solidFill>
            <a:srgbClr val="274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11"/>
          <p:cNvSpPr txBox="1"/>
          <p:nvPr/>
        </p:nvSpPr>
        <p:spPr>
          <a:xfrm>
            <a:off x="10844434" y="3949584"/>
            <a:ext cx="133995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12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Чолпон-Ата</a:t>
            </a:r>
            <a:endParaRPr lang="en-US" sz="12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0807485" y="4296890"/>
            <a:ext cx="1009683" cy="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78" idx="1"/>
          </p:cNvCxnSpPr>
          <p:nvPr/>
        </p:nvCxnSpPr>
        <p:spPr>
          <a:xfrm>
            <a:off x="11817168" y="4296485"/>
            <a:ext cx="214611" cy="158183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8573336" y="5471287"/>
            <a:ext cx="208094" cy="208094"/>
          </a:xfrm>
          <a:prstGeom prst="ellipse">
            <a:avLst/>
          </a:prstGeom>
          <a:solidFill>
            <a:srgbClr val="274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11"/>
          <p:cNvSpPr txBox="1"/>
          <p:nvPr/>
        </p:nvSpPr>
        <p:spPr>
          <a:xfrm>
            <a:off x="7903357" y="5623611"/>
            <a:ext cx="133995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12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Балыкчы</a:t>
            </a:r>
            <a:endParaRPr lang="en-US" sz="12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7866408" y="5970917"/>
            <a:ext cx="807391" cy="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16802532" y="4988603"/>
            <a:ext cx="208094" cy="208094"/>
          </a:xfrm>
          <a:prstGeom prst="ellipse">
            <a:avLst/>
          </a:prstGeom>
          <a:solidFill>
            <a:srgbClr val="274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11"/>
          <p:cNvSpPr txBox="1"/>
          <p:nvPr/>
        </p:nvSpPr>
        <p:spPr>
          <a:xfrm>
            <a:off x="15901707" y="5096509"/>
            <a:ext cx="133995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12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Каракол</a:t>
            </a:r>
            <a:endParaRPr lang="en-US" sz="12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5901707" y="5442837"/>
            <a:ext cx="703807" cy="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1"/>
          <p:cNvSpPr txBox="1"/>
          <p:nvPr/>
        </p:nvSpPr>
        <p:spPr>
          <a:xfrm>
            <a:off x="15540004" y="3604479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Кутурга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3" name="TextBox 11"/>
          <p:cNvSpPr txBox="1"/>
          <p:nvPr/>
        </p:nvSpPr>
        <p:spPr>
          <a:xfrm>
            <a:off x="16181248" y="3548028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Курмонту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4" name="TextBox 11"/>
          <p:cNvSpPr txBox="1"/>
          <p:nvPr/>
        </p:nvSpPr>
        <p:spPr>
          <a:xfrm>
            <a:off x="16944679" y="3651104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Туп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5" name="TextBox 11"/>
          <p:cNvSpPr txBox="1"/>
          <p:nvPr/>
        </p:nvSpPr>
        <p:spPr>
          <a:xfrm>
            <a:off x="16685011" y="6114976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Джети-Огүз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6" name="TextBox 11"/>
          <p:cNvSpPr txBox="1"/>
          <p:nvPr/>
        </p:nvSpPr>
        <p:spPr>
          <a:xfrm>
            <a:off x="15809913" y="5923125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Тилекмат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7" name="TextBox 11"/>
          <p:cNvSpPr txBox="1"/>
          <p:nvPr/>
        </p:nvSpPr>
        <p:spPr>
          <a:xfrm>
            <a:off x="15628266" y="6167945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Кызыл-</a:t>
            </a: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Суу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8" name="TextBox 11"/>
          <p:cNvSpPr txBox="1"/>
          <p:nvPr/>
        </p:nvSpPr>
        <p:spPr>
          <a:xfrm>
            <a:off x="15286863" y="6391091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Саруу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9" name="TextBox 11"/>
          <p:cNvSpPr txBox="1"/>
          <p:nvPr/>
        </p:nvSpPr>
        <p:spPr>
          <a:xfrm>
            <a:off x="14943451" y="6602412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Дархан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0" name="TextBox 11"/>
          <p:cNvSpPr txBox="1"/>
          <p:nvPr/>
        </p:nvSpPr>
        <p:spPr>
          <a:xfrm>
            <a:off x="14653512" y="6794757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Жениш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1" name="TextBox 11"/>
          <p:cNvSpPr txBox="1"/>
          <p:nvPr/>
        </p:nvSpPr>
        <p:spPr>
          <a:xfrm>
            <a:off x="14225591" y="7065961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Барскоон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2" name="TextBox 11"/>
          <p:cNvSpPr txBox="1"/>
          <p:nvPr/>
        </p:nvSpPr>
        <p:spPr>
          <a:xfrm>
            <a:off x="13508589" y="7244317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Тамга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3" name="TextBox 11"/>
          <p:cNvSpPr txBox="1"/>
          <p:nvPr/>
        </p:nvSpPr>
        <p:spPr>
          <a:xfrm>
            <a:off x="13044565" y="7273922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Тосор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4" name="TextBox 11"/>
          <p:cNvSpPr txBox="1"/>
          <p:nvPr/>
        </p:nvSpPr>
        <p:spPr>
          <a:xfrm>
            <a:off x="12240444" y="7313889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Кажы-Сай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1168819" y="7174135"/>
            <a:ext cx="208094" cy="208094"/>
          </a:xfrm>
          <a:prstGeom prst="ellipse">
            <a:avLst/>
          </a:prstGeom>
          <a:solidFill>
            <a:srgbClr val="274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1"/>
          <p:cNvSpPr txBox="1"/>
          <p:nvPr/>
        </p:nvSpPr>
        <p:spPr>
          <a:xfrm>
            <a:off x="9845955" y="7342502"/>
            <a:ext cx="1339957" cy="336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ky-KG" sz="12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Бокомбаев</a:t>
            </a:r>
            <a:endParaRPr lang="en-US" sz="12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9845955" y="7711434"/>
            <a:ext cx="1032142" cy="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1"/>
          <p:cNvSpPr txBox="1"/>
          <p:nvPr/>
        </p:nvSpPr>
        <p:spPr>
          <a:xfrm>
            <a:off x="10384061" y="6940507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Ак-</a:t>
            </a: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Сай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9" name="TextBox 11"/>
          <p:cNvSpPr txBox="1"/>
          <p:nvPr/>
        </p:nvSpPr>
        <p:spPr>
          <a:xfrm>
            <a:off x="9919608" y="6718771"/>
            <a:ext cx="920389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Кара-</a:t>
            </a: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Талаа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10" name="TextBox 11"/>
          <p:cNvSpPr txBox="1"/>
          <p:nvPr/>
        </p:nvSpPr>
        <p:spPr>
          <a:xfrm>
            <a:off x="9531667" y="6519369"/>
            <a:ext cx="920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600" b="1" dirty="0" err="1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Оттук</a:t>
            </a:r>
            <a:endParaRPr lang="en-US" sz="6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 flipV="1">
            <a:off x="10875791" y="7382229"/>
            <a:ext cx="310121" cy="329205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16605514" y="5174037"/>
            <a:ext cx="197018" cy="26880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76600" y="4438966"/>
            <a:ext cx="10886204" cy="623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ru-RU" sz="5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Спасибо за внимание!!</a:t>
            </a:r>
            <a:endParaRPr lang="en-US" sz="5400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71173" y="9510822"/>
            <a:ext cx="3202804" cy="41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99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БИШКЕК 2025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33750" y="3467100"/>
            <a:ext cx="11677650" cy="3505200"/>
          </a:xfrm>
          <a:prstGeom prst="roundRect">
            <a:avLst>
              <a:gd name="adj" fmla="val 115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29630" y="-1733009"/>
            <a:ext cx="9038770" cy="3945045"/>
          </a:xfrm>
          <a:prstGeom prst="roundRect">
            <a:avLst>
              <a:gd name="adj" fmla="val 130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704311" y="1638300"/>
            <a:ext cx="8407655" cy="7620000"/>
          </a:xfrm>
          <a:prstGeom prst="roundRect">
            <a:avLst>
              <a:gd name="adj" fmla="val 692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410350" y="1638300"/>
            <a:ext cx="8407655" cy="7620000"/>
          </a:xfrm>
          <a:prstGeom prst="roundRect">
            <a:avLst>
              <a:gd name="adj" fmla="val 692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6"/>
          <p:cNvSpPr txBox="1"/>
          <p:nvPr/>
        </p:nvSpPr>
        <p:spPr>
          <a:xfrm>
            <a:off x="12242915" y="3770727"/>
            <a:ext cx="55750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Стратегическое и географическое положение Кыргызской Республики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242915" y="4995479"/>
            <a:ext cx="54078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Потенциал привлечения иностранных инвестиций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42915" y="6349153"/>
            <a:ext cx="540783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Цели развития экономики страны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03445" y="3567649"/>
            <a:ext cx="54078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Цель проекта: Создание международной финансово-инвестиционной зоны со специальным правовым режимом.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086152" y="5235553"/>
            <a:ext cx="54078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Местоположение: село </a:t>
            </a:r>
            <a:r>
              <a:rPr lang="ru-RU" sz="2000" b="1" dirty="0" err="1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, Иссык-Кульская область.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951371" y="6460093"/>
            <a:ext cx="583036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Основание: Указ Президента Кыргызской Республики № 92 от 17 марта 2025 года и Закон Кыргызской Республики «О специальной финансовой инвестиционной территории «</a:t>
            </a:r>
            <a:r>
              <a:rPr lang="ru-RU" sz="2000" b="1" dirty="0" err="1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sz="20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» с особым правовым режимом и статусом № 136 от 10 июля 2025 года</a:t>
            </a:r>
            <a:endParaRPr lang="en-US" sz="20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456411" y="1691910"/>
            <a:ext cx="4480373" cy="91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9"/>
              </a:lnSpc>
            </a:pPr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kzidenz-Grotesk Bold"/>
                <a:cs typeface="Akzidenz-Grotesk Bold"/>
                <a:sym typeface="Akzidenz-Grotesk Bold"/>
              </a:rPr>
              <a:t>Введение</a:t>
            </a:r>
            <a:endParaRPr lang="en-US" sz="6000" b="1" dirty="0">
              <a:solidFill>
                <a:srgbClr val="274253"/>
              </a:solidFill>
              <a:latin typeface="Montserrat Black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72800" y="1690096"/>
            <a:ext cx="6469114" cy="91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9"/>
              </a:lnSpc>
            </a:pPr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kzidenz-Grotesk Bold"/>
                <a:cs typeface="Akzidenz-Grotesk Bold"/>
                <a:sym typeface="Akzidenz-Grotesk Bold"/>
              </a:rPr>
              <a:t>Обоснование</a:t>
            </a:r>
            <a:endParaRPr lang="en-US" sz="6000" b="1" dirty="0">
              <a:solidFill>
                <a:srgbClr val="274253"/>
              </a:solidFill>
              <a:latin typeface="Montserrat Black" pitchFamily="2" charset="-52"/>
              <a:ea typeface="Akzidenz-Grotesk Bold"/>
              <a:cs typeface="Akzidenz-Grotesk Bold"/>
              <a:sym typeface="Akzidenz-Grotesk Bold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913990" y="5137737"/>
            <a:ext cx="5198999" cy="0"/>
          </a:xfrm>
          <a:prstGeom prst="line">
            <a:avLst/>
          </a:prstGeom>
          <a:ln w="28575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13990" y="6356937"/>
            <a:ext cx="5198999" cy="0"/>
          </a:xfrm>
          <a:prstGeom prst="line">
            <a:avLst/>
          </a:prstGeom>
          <a:ln w="28575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242915" y="4869115"/>
            <a:ext cx="5198999" cy="0"/>
          </a:xfrm>
          <a:prstGeom prst="line">
            <a:avLst/>
          </a:prstGeom>
          <a:ln w="28575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2242915" y="6088315"/>
            <a:ext cx="5198999" cy="0"/>
          </a:xfrm>
          <a:prstGeom prst="line">
            <a:avLst/>
          </a:prstGeom>
          <a:ln w="28575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767697" y="1484310"/>
            <a:ext cx="8407655" cy="1303661"/>
          </a:xfrm>
          <a:prstGeom prst="roundRect">
            <a:avLst>
              <a:gd name="adj" fmla="val 42307"/>
            </a:avLst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253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645347" y="1381340"/>
            <a:ext cx="8407655" cy="1303661"/>
          </a:xfrm>
          <a:prstGeom prst="roundRect">
            <a:avLst>
              <a:gd name="adj" fmla="val 34514"/>
            </a:avLst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4" y="3618295"/>
            <a:ext cx="963254" cy="9632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1" y="5174252"/>
            <a:ext cx="908568" cy="90856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9" y="6657236"/>
            <a:ext cx="872932" cy="8729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67" y="3709897"/>
            <a:ext cx="970482" cy="97048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94" y="4972042"/>
            <a:ext cx="916554" cy="91655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16" y="6249469"/>
            <a:ext cx="763410" cy="763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5" name="Равнобедренный треугольник 104"/>
          <p:cNvSpPr/>
          <p:nvPr/>
        </p:nvSpPr>
        <p:spPr>
          <a:xfrm>
            <a:off x="1823753" y="2172249"/>
            <a:ext cx="4628979" cy="3754241"/>
          </a:xfrm>
          <a:prstGeom prst="triangle">
            <a:avLst/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31295" y="876300"/>
            <a:ext cx="10347592" cy="9067799"/>
          </a:xfrm>
          <a:prstGeom prst="roundRect">
            <a:avLst>
              <a:gd name="adj" fmla="val 7333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8692726" y="3000970"/>
            <a:ext cx="791016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Цели и задачи</a:t>
            </a:r>
            <a:endParaRPr lang="en-US" sz="6000" b="1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39467" y="4782192"/>
            <a:ext cx="6370920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Привлечение капитала и финансовых институтов</a:t>
            </a:r>
          </a:p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  </a:t>
            </a:r>
            <a:endParaRPr lang="en-US" sz="27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701435" y="6022943"/>
            <a:ext cx="600656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Развитие инфраструктуры и новых технологий</a:t>
            </a:r>
            <a:endParaRPr lang="en-US" sz="27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37294" y="7333816"/>
            <a:ext cx="9321407" cy="45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Создание рабочих мест</a:t>
            </a:r>
            <a:endParaRPr lang="en-US" sz="27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701435" y="8301444"/>
            <a:ext cx="610517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Повышение инвестиционной привлекательности</a:t>
            </a:r>
            <a:endParaRPr lang="en-US" sz="2700" b="1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7902933" y="4914900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11" name="Параллелограмм 10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76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902933" y="6095310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90" name="Параллелограмм 89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араллелограмм 90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7902933" y="7273073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96" name="Параллелограмм 95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араллелограмм 96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902933" y="8390341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99" name="Параллелограмм 98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араллелограмм 99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45" y="2754173"/>
            <a:ext cx="6939152" cy="5627861"/>
          </a:xfrm>
          <a:prstGeom prst="rect">
            <a:avLst/>
          </a:prstGeom>
        </p:spPr>
      </p:pic>
      <p:sp>
        <p:nvSpPr>
          <p:cNvPr id="103" name="Равнобедренный треугольник 102"/>
          <p:cNvSpPr/>
          <p:nvPr/>
        </p:nvSpPr>
        <p:spPr>
          <a:xfrm>
            <a:off x="-212920" y="2741560"/>
            <a:ext cx="6700905" cy="5434635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772400" y="4457700"/>
            <a:ext cx="8839201" cy="0"/>
          </a:xfrm>
          <a:prstGeom prst="line">
            <a:avLst/>
          </a:prstGeom>
          <a:ln w="19050"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Равнобедренный треугольник 47"/>
          <p:cNvSpPr/>
          <p:nvPr/>
        </p:nvSpPr>
        <p:spPr>
          <a:xfrm>
            <a:off x="14530988" y="3274178"/>
            <a:ext cx="2770771" cy="22471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2176" y="419100"/>
            <a:ext cx="10347592" cy="9524999"/>
          </a:xfrm>
          <a:prstGeom prst="roundRect">
            <a:avLst>
              <a:gd name="adj" fmla="val 7333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9"/>
          <p:cNvSpPr txBox="1"/>
          <p:nvPr/>
        </p:nvSpPr>
        <p:spPr>
          <a:xfrm>
            <a:off x="1833423" y="2311149"/>
            <a:ext cx="888634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Основные положения закона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1981200" y="4740991"/>
            <a:ext cx="792493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Создание зоны с особым налоговым, валютным и правовым режимом</a:t>
            </a:r>
          </a:p>
        </p:txBody>
      </p:sp>
      <p:sp>
        <p:nvSpPr>
          <p:cNvPr id="26" name="TextBox 21"/>
          <p:cNvSpPr txBox="1"/>
          <p:nvPr/>
        </p:nvSpPr>
        <p:spPr>
          <a:xfrm>
            <a:off x="1916950" y="6127374"/>
            <a:ext cx="7419692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Внедрение международных стандартов финансового регулирования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1978794" y="7928210"/>
            <a:ext cx="66157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Обеспечение правовой защиты инвесторов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142260" y="4914900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32" name="Параллелограмм 31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142260" y="6368200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35" name="Параллелограмм 34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142260" y="7890413"/>
            <a:ext cx="544051" cy="653204"/>
            <a:chOff x="1676401" y="4871296"/>
            <a:chExt cx="571050" cy="729404"/>
          </a:xfrm>
          <a:solidFill>
            <a:srgbClr val="274253"/>
          </a:solidFill>
        </p:grpSpPr>
        <p:sp>
          <p:nvSpPr>
            <p:cNvPr id="38" name="Параллелограмм 37"/>
            <p:cNvSpPr/>
            <p:nvPr/>
          </p:nvSpPr>
          <p:spPr>
            <a:xfrm flipH="1">
              <a:off x="1676401" y="4871296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/>
            <p:cNvSpPr/>
            <p:nvPr/>
          </p:nvSpPr>
          <p:spPr>
            <a:xfrm flipH="1" flipV="1">
              <a:off x="1676401" y="5235998"/>
              <a:ext cx="571050" cy="364702"/>
            </a:xfrm>
            <a:prstGeom prst="parallelogram">
              <a:avLst>
                <a:gd name="adj" fmla="val 107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>
            <a:off x="9336643" y="2636565"/>
            <a:ext cx="5110723" cy="4144950"/>
          </a:xfrm>
          <a:prstGeom prst="triangle">
            <a:avLst/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11" y="2311149"/>
            <a:ext cx="7624702" cy="6183862"/>
          </a:xfrm>
          <a:prstGeom prst="rect">
            <a:avLst/>
          </a:prstGeom>
        </p:spPr>
      </p:pic>
      <p:sp>
        <p:nvSpPr>
          <p:cNvPr id="45" name="Равнобедренный треугольник 44"/>
          <p:cNvSpPr/>
          <p:nvPr/>
        </p:nvSpPr>
        <p:spPr>
          <a:xfrm>
            <a:off x="9989752" y="2068696"/>
            <a:ext cx="8069828" cy="6544871"/>
          </a:xfrm>
          <a:prstGeom prst="triangle">
            <a:avLst/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3423" y="4381500"/>
            <a:ext cx="7996377" cy="0"/>
          </a:xfrm>
          <a:prstGeom prst="line">
            <a:avLst/>
          </a:prstGeom>
          <a:ln>
            <a:solidFill>
              <a:srgbClr val="274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997876" y="2353453"/>
            <a:ext cx="5744880" cy="321823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97876" y="6324320"/>
            <a:ext cx="5744880" cy="321823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25000" y="2353453"/>
            <a:ext cx="5744880" cy="321823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525000" y="6324320"/>
            <a:ext cx="5744880" cy="321823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19"/>
          <p:cNvSpPr txBox="1"/>
          <p:nvPr/>
        </p:nvSpPr>
        <p:spPr>
          <a:xfrm>
            <a:off x="2019300" y="952500"/>
            <a:ext cx="13944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Правовой режим «</a:t>
            </a:r>
            <a:r>
              <a:rPr lang="ru-RU" sz="6000" b="1" dirty="0" err="1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»</a:t>
            </a:r>
          </a:p>
        </p:txBody>
      </p:sp>
      <p:sp>
        <p:nvSpPr>
          <p:cNvPr id="26" name="TextBox 20"/>
          <p:cNvSpPr txBox="1"/>
          <p:nvPr/>
        </p:nvSpPr>
        <p:spPr>
          <a:xfrm>
            <a:off x="2972365" y="4148463"/>
            <a:ext cx="5516280" cy="1425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Прозрачные и прогнозируемые бизнес-правила</a:t>
            </a:r>
          </a:p>
        </p:txBody>
      </p:sp>
      <p:sp>
        <p:nvSpPr>
          <p:cNvPr id="30" name="TextBox 20"/>
          <p:cNvSpPr txBox="1"/>
          <p:nvPr/>
        </p:nvSpPr>
        <p:spPr>
          <a:xfrm>
            <a:off x="3277165" y="7900406"/>
            <a:ext cx="490668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Свободное движение капитала</a:t>
            </a:r>
          </a:p>
        </p:txBody>
      </p:sp>
      <p:sp>
        <p:nvSpPr>
          <p:cNvPr id="34" name="TextBox 20"/>
          <p:cNvSpPr txBox="1"/>
          <p:nvPr/>
        </p:nvSpPr>
        <p:spPr>
          <a:xfrm>
            <a:off x="9629015" y="4148463"/>
            <a:ext cx="551628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Специальные льготные условия налогообложения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9629015" y="7900406"/>
            <a:ext cx="5516280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Международный арбитраж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0" y="2748288"/>
            <a:ext cx="1162050" cy="11620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0" y="6500231"/>
            <a:ext cx="1162050" cy="11620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30" y="2748288"/>
            <a:ext cx="1162050" cy="116205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30" y="6500231"/>
            <a:ext cx="11620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9410349" y="2143835"/>
            <a:ext cx="8407655" cy="7620000"/>
          </a:xfrm>
          <a:prstGeom prst="roundRect">
            <a:avLst>
              <a:gd name="adj" fmla="val 692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253"/>
              </a:solidFill>
            </a:endParaRPr>
          </a:p>
        </p:txBody>
      </p:sp>
      <p:sp>
        <p:nvSpPr>
          <p:cNvPr id="2" name="Text 0"/>
          <p:cNvSpPr/>
          <p:nvPr/>
        </p:nvSpPr>
        <p:spPr>
          <a:xfrm>
            <a:off x="2209800" y="577062"/>
            <a:ext cx="14124979" cy="79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6188"/>
              </a:lnSpc>
            </a:pPr>
            <a:r>
              <a:rPr lang="ru-RU" sz="49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Органы управления СФИТ «</a:t>
            </a:r>
            <a:r>
              <a:rPr lang="ru-RU" sz="4938" dirty="0" err="1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Тамчы</a:t>
            </a:r>
            <a:r>
              <a:rPr lang="ru-RU" sz="49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»</a:t>
            </a:r>
            <a:endParaRPr lang="en-US" sz="4938" dirty="0">
              <a:solidFill>
                <a:srgbClr val="274253"/>
              </a:solidFill>
              <a:latin typeface="Montserrat Black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E499123-89D5-4FF4-9A3A-20E3123FED0B}"/>
              </a:ext>
            </a:extLst>
          </p:cNvPr>
          <p:cNvSpPr/>
          <p:nvPr/>
        </p:nvSpPr>
        <p:spPr>
          <a:xfrm>
            <a:off x="10061720" y="2704743"/>
            <a:ext cx="7162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СОВЕТ</a:t>
            </a:r>
            <a:endParaRPr lang="en-US" sz="2800" dirty="0">
              <a:solidFill>
                <a:srgbClr val="274253"/>
              </a:solidFill>
              <a:latin typeface="Montserrat Black" pitchFamily="2" charset="-52"/>
            </a:endParaRPr>
          </a:p>
          <a:p>
            <a:pPr algn="ctr"/>
            <a:r>
              <a:rPr lang="ky-KG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Высший и постоянно действую</a:t>
            </a:r>
            <a:r>
              <a:rPr lang="ru-RU" sz="2000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щ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ий коллегиальный орган СФИТ «</a:t>
            </a:r>
            <a:r>
              <a:rPr lang="ru-RU" sz="2000" dirty="0" err="1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Тамчы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», включаю</a:t>
            </a:r>
            <a:r>
              <a:rPr lang="ru-RU" sz="2000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щ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ий представителей государства и инвесторов. </a:t>
            </a:r>
          </a:p>
          <a:p>
            <a:pPr algn="ctr"/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Порядок формирования Совета, его состав, компетенция, полномочия, а также порядок организации его работы устанавливаются Кабинетом Министров Кыргызской Республики.</a:t>
            </a:r>
            <a:endParaRPr lang="ru-RU" sz="2000" dirty="0">
              <a:solidFill>
                <a:srgbClr val="274253"/>
              </a:solidFill>
              <a:latin typeface="Montserrat SemiBold" pitchFamily="2" charset="-5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9A54ABF-C251-40BD-BDCC-BBE29C881071}"/>
              </a:ext>
            </a:extLst>
          </p:cNvPr>
          <p:cNvSpPr/>
          <p:nvPr/>
        </p:nvSpPr>
        <p:spPr>
          <a:xfrm>
            <a:off x="10033287" y="6697393"/>
            <a:ext cx="73657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800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УПРАВЛЯЮ Щ АЯ КОМПАНИЯ</a:t>
            </a:r>
          </a:p>
          <a:p>
            <a:pPr algn="ctr"/>
            <a:r>
              <a:rPr lang="ky-KG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	«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Орган управления, созданный для эффективного управления СФИТ «</a:t>
            </a:r>
            <a:r>
              <a:rPr lang="ru-RU" sz="2000" dirty="0" err="1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Тамчы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».</a:t>
            </a:r>
          </a:p>
          <a:p>
            <a:pPr algn="ctr"/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Принимает решения, направленные на обеспечение координации работы всех субъектов СФИТ «</a:t>
            </a:r>
            <a:r>
              <a:rPr lang="ru-RU" sz="2000" dirty="0" err="1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Тамчы</a:t>
            </a:r>
            <a:r>
              <a:rPr lang="ru-RU" sz="2000" dirty="0">
                <a:solidFill>
                  <a:srgbClr val="274253"/>
                </a:solidFill>
                <a:latin typeface="Montserrat SemiBold" pitchFamily="2" charset="-52"/>
                <a:ea typeface="Calibri" panose="020F0502020204030204" pitchFamily="34" charset="0"/>
              </a:rPr>
              <a:t>» и развитие, а также контролирует их выполнение.</a:t>
            </a:r>
            <a:endParaRPr lang="ru-RU" sz="2000" dirty="0">
              <a:solidFill>
                <a:srgbClr val="274253"/>
              </a:solidFill>
              <a:latin typeface="Montserrat SemiBold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9484" y="2143835"/>
            <a:ext cx="8407655" cy="7620000"/>
          </a:xfrm>
          <a:prstGeom prst="roundRect">
            <a:avLst>
              <a:gd name="adj" fmla="val 692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848365" y="2905835"/>
            <a:ext cx="3166021" cy="395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ru-RU" sz="24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СОВЕТ</a:t>
            </a:r>
            <a:endParaRPr lang="en-US" sz="2438" dirty="0">
              <a:solidFill>
                <a:srgbClr val="274253"/>
              </a:solidFill>
              <a:latin typeface="Montserrat Black" pitchFamily="2" charset="-52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48365" y="3275168"/>
            <a:ext cx="5595044" cy="405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ru-RU" sz="1938" dirty="0">
                <a:solidFill>
                  <a:srgbClr val="274253"/>
                </a:solidFill>
                <a:latin typeface="Montserrat SemiBold" pitchFamily="2" charset="-52"/>
                <a:ea typeface="Instrument Sans Medium" pitchFamily="34" charset="-122"/>
                <a:cs typeface="Instrument Sans Medium" pitchFamily="34" charset="-120"/>
              </a:rPr>
              <a:t>Высший коллегиальный орган</a:t>
            </a:r>
            <a:endParaRPr lang="en-US" sz="1938" dirty="0">
              <a:solidFill>
                <a:srgbClr val="274253"/>
              </a:solidFill>
              <a:latin typeface="Montserrat SemiBold" pitchFamily="2" charset="-52"/>
            </a:endParaRPr>
          </a:p>
        </p:txBody>
      </p:sp>
      <p:sp>
        <p:nvSpPr>
          <p:cNvPr id="7" name="Text 3"/>
          <p:cNvSpPr/>
          <p:nvPr/>
        </p:nvSpPr>
        <p:spPr>
          <a:xfrm>
            <a:off x="1848365" y="4125690"/>
            <a:ext cx="3791991" cy="395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ru-RU" sz="2438" b="1" dirty="0">
                <a:solidFill>
                  <a:srgbClr val="274253"/>
                </a:solidFill>
                <a:latin typeface="Montserrat SemiBold" panose="00000700000000000000" pitchFamily="2" charset="-52"/>
                <a:ea typeface="Meiryo" panose="020B0604030504040204" pitchFamily="34" charset="-128"/>
                <a:cs typeface="Instrument Sans Semi Bold" pitchFamily="34" charset="-120"/>
              </a:rPr>
              <a:t>УПРАВЛЯЮЩАЯ</a:t>
            </a:r>
            <a:r>
              <a:rPr lang="ru-RU" sz="2438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  <a:cs typeface="Instrument Sans Semi Bold" pitchFamily="34" charset="-120"/>
              </a:rPr>
              <a:t> КОМПАНИЯ</a:t>
            </a:r>
            <a:endParaRPr lang="en-US" sz="2438" b="1" dirty="0">
              <a:solidFill>
                <a:srgbClr val="274253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48365" y="4493379"/>
            <a:ext cx="4419600" cy="405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ru-RU" sz="1938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  <a:cs typeface="Instrument Sans Medium" pitchFamily="34" charset="-120"/>
              </a:rPr>
              <a:t>Общая координация и развитие</a:t>
            </a:r>
            <a:endParaRPr lang="en-US" sz="1938" b="1" dirty="0">
              <a:solidFill>
                <a:srgbClr val="274253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848365" y="5425647"/>
            <a:ext cx="3166021" cy="395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ru-RU" sz="24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РЕГИСТРАТОР</a:t>
            </a:r>
            <a:endParaRPr lang="en-US" sz="2438" dirty="0">
              <a:solidFill>
                <a:srgbClr val="274253"/>
              </a:solidFill>
              <a:latin typeface="Montserrat Black" pitchFamily="2" charset="-52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48365" y="5795323"/>
            <a:ext cx="5747444" cy="405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ru-RU" sz="1938" dirty="0">
                <a:solidFill>
                  <a:srgbClr val="274253"/>
                </a:solidFill>
                <a:latin typeface="Montserrat SemiBold" pitchFamily="2" charset="-52"/>
                <a:ea typeface="Instrument Sans Medium" pitchFamily="34" charset="-122"/>
                <a:cs typeface="Instrument Sans Medium" pitchFamily="34" charset="-120"/>
              </a:rPr>
              <a:t>Ведение реестра субъектов</a:t>
            </a:r>
            <a:endParaRPr lang="en-US" sz="1938" dirty="0">
              <a:solidFill>
                <a:srgbClr val="274253"/>
              </a:solidFill>
              <a:latin typeface="Montserrat SemiBold" pitchFamily="2" charset="-52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848364" y="6818947"/>
            <a:ext cx="3613845" cy="395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ru-RU" sz="24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ФИНАНСОВЫЙ РЕГУЛЯТОР</a:t>
            </a:r>
            <a:endParaRPr lang="en-US" sz="2438" dirty="0">
              <a:solidFill>
                <a:srgbClr val="274253"/>
              </a:solidFill>
              <a:latin typeface="Montserrat Black" pitchFamily="2" charset="-52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48365" y="7150672"/>
            <a:ext cx="5290244" cy="405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ru-RU" sz="1938" dirty="0">
                <a:solidFill>
                  <a:srgbClr val="274253"/>
                </a:solidFill>
                <a:latin typeface="Montserrat SemiBold" pitchFamily="2" charset="-52"/>
                <a:ea typeface="Instrument Sans Medium" pitchFamily="34" charset="-122"/>
                <a:cs typeface="Instrument Sans Medium" pitchFamily="34" charset="-120"/>
              </a:rPr>
              <a:t>Регулирование финансовой сферы</a:t>
            </a:r>
            <a:endParaRPr lang="en-US" sz="1938" dirty="0">
              <a:solidFill>
                <a:srgbClr val="274253"/>
              </a:solidFill>
              <a:latin typeface="Montserrat SemiBold" pitchFamily="2" charset="-52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852924" y="8060509"/>
            <a:ext cx="5285685" cy="254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24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МЕЖДУНАРОДНЫЙ ЦЕНТР </a:t>
            </a:r>
          </a:p>
          <a:p>
            <a:r>
              <a:rPr lang="ru-RU" sz="2438" dirty="0">
                <a:solidFill>
                  <a:srgbClr val="274253"/>
                </a:solidFill>
                <a:latin typeface="Montserrat Black" pitchFamily="2" charset="-52"/>
                <a:ea typeface="Instrument Sans Semi Bold" pitchFamily="34" charset="-122"/>
                <a:cs typeface="Instrument Sans Semi Bold" pitchFamily="34" charset="-120"/>
              </a:rPr>
              <a:t>РАЗРЕШЕНИЯ СПОРОВ</a:t>
            </a:r>
            <a:endParaRPr lang="en-US" sz="2438" dirty="0">
              <a:solidFill>
                <a:srgbClr val="274253"/>
              </a:solidFill>
              <a:latin typeface="Montserrat Black" pitchFamily="2" charset="-52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848365" y="8864644"/>
            <a:ext cx="6280844" cy="405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ru-RU" sz="1938" dirty="0">
                <a:solidFill>
                  <a:srgbClr val="274253"/>
                </a:solidFill>
                <a:latin typeface="Montserrat SemiBold" pitchFamily="2" charset="-52"/>
                <a:ea typeface="Instrument Sans Medium" pitchFamily="34" charset="-122"/>
                <a:cs typeface="Instrument Sans Medium" pitchFamily="34" charset="-120"/>
              </a:rPr>
              <a:t>Защита прав и разрешение споров</a:t>
            </a:r>
            <a:endParaRPr lang="en-US" sz="1938" dirty="0">
              <a:solidFill>
                <a:srgbClr val="274253"/>
              </a:solidFill>
              <a:latin typeface="Montserrat SemiBold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48364" y="3924300"/>
            <a:ext cx="5924036" cy="0"/>
          </a:xfrm>
          <a:prstGeom prst="line">
            <a:avLst/>
          </a:prstGeom>
          <a:ln w="19050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48364" y="5143500"/>
            <a:ext cx="5924036" cy="0"/>
          </a:xfrm>
          <a:prstGeom prst="line">
            <a:avLst/>
          </a:prstGeom>
          <a:ln w="19050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48364" y="6515100"/>
            <a:ext cx="5924036" cy="0"/>
          </a:xfrm>
          <a:prstGeom prst="line">
            <a:avLst/>
          </a:prstGeom>
          <a:ln w="19050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848364" y="7810500"/>
            <a:ext cx="5924036" cy="0"/>
          </a:xfrm>
          <a:prstGeom prst="line">
            <a:avLst/>
          </a:prstGeom>
          <a:ln w="19050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410743" y="6200582"/>
            <a:ext cx="6658057" cy="0"/>
          </a:xfrm>
          <a:prstGeom prst="line">
            <a:avLst/>
          </a:prstGeom>
          <a:ln w="19050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355932" y="5391250"/>
            <a:ext cx="4564197" cy="207368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140571" y="5391250"/>
            <a:ext cx="4899793" cy="207368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433733" y="7636400"/>
            <a:ext cx="4564197" cy="207368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9987" y="781140"/>
            <a:ext cx="12420600" cy="4464726"/>
          </a:xfrm>
          <a:prstGeom prst="roundRect">
            <a:avLst>
              <a:gd name="adj" fmla="val 12678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4459537" y="1886741"/>
            <a:ext cx="119510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2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Международный центр разрешения споров работает независимо от судебной системы Кыргызской Республики</a:t>
            </a:r>
            <a:endParaRPr lang="en-US" sz="3200" b="1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46138" y="3688199"/>
            <a:ext cx="822021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200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Независимость и структура центра</a:t>
            </a:r>
            <a:endParaRPr lang="en-US" sz="3200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98980" y="5749890"/>
            <a:ext cx="456419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Независимый орган</a:t>
            </a:r>
          </a:p>
          <a:p>
            <a:r>
              <a:rPr lang="ru-RU" sz="2400" b="1" dirty="0">
                <a:solidFill>
                  <a:srgbClr val="274253"/>
                </a:solidFill>
                <a:latin typeface="Meiryo" panose="020B0604030504040204" pitchFamily="34" charset="-128"/>
                <a:ea typeface="Meiryo" panose="020B0604030504040204" pitchFamily="34" charset="-128"/>
                <a:cs typeface="Aileron Bold"/>
                <a:sym typeface="Aileron Bold"/>
              </a:rPr>
              <a:t>Не входит в общ ую   систему судебной власти</a:t>
            </a:r>
            <a:endParaRPr lang="en-US" sz="2400" b="1" dirty="0">
              <a:solidFill>
                <a:srgbClr val="274253"/>
              </a:solidFill>
              <a:latin typeface="Meiryo" panose="020B0604030504040204" pitchFamily="34" charset="-128"/>
              <a:ea typeface="Meiryo" panose="020B0604030504040204" pitchFamily="34" charset="-128"/>
              <a:cs typeface="Aileron Bold"/>
              <a:sym typeface="Ailer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59836" y="5874092"/>
            <a:ext cx="457075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Независимость решений</a:t>
            </a:r>
            <a:endParaRPr lang="ru-RU" sz="1200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  <a:p>
            <a:r>
              <a:rPr lang="ru-RU" sz="2400" spc="-150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Самостоятельное принятие решений по спорам</a:t>
            </a:r>
            <a:endParaRPr lang="en-US" sz="2400" spc="-150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30602" y="8303908"/>
            <a:ext cx="402921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Основания</a:t>
            </a:r>
            <a:endParaRPr lang="ru-RU" sz="1200" dirty="0">
              <a:solidFill>
                <a:srgbClr val="274253"/>
              </a:solidFill>
              <a:latin typeface="Montserrat Black" pitchFamily="2" charset="-52"/>
              <a:ea typeface="Aileron Bold"/>
              <a:cs typeface="Aileron Bold"/>
              <a:sym typeface="Aileron Bold"/>
            </a:endParaRPr>
          </a:p>
          <a:p>
            <a:r>
              <a:rPr lang="ru-RU" sz="2400" dirty="0">
                <a:solidFill>
                  <a:srgbClr val="274253"/>
                </a:solidFill>
                <a:latin typeface="Montserrat SemiBold" pitchFamily="2" charset="-52"/>
                <a:ea typeface="Aileron Bold"/>
                <a:cs typeface="Aileron Bold"/>
                <a:sym typeface="Aileron Bold"/>
              </a:rPr>
              <a:t>Право Англии и Уэльса</a:t>
            </a:r>
            <a:endParaRPr lang="en-US" sz="2400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-1579515" y="2553818"/>
            <a:ext cx="5834610" cy="4732044"/>
          </a:xfrm>
          <a:prstGeom prst="triangle">
            <a:avLst/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-1405069" y="2456508"/>
            <a:ext cx="8446175" cy="6850101"/>
          </a:xfrm>
          <a:prstGeom prst="triangle">
            <a:avLst/>
          </a:prstGeom>
          <a:noFill/>
          <a:ln>
            <a:solidFill>
              <a:srgbClr val="27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246" y="2751422"/>
            <a:ext cx="9774384" cy="64946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762000" y="1247100"/>
            <a:ext cx="16464356" cy="8541990"/>
          </a:xfrm>
          <a:prstGeom prst="roundRect">
            <a:avLst>
              <a:gd name="adj" fmla="val 7137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253"/>
              </a:solidFill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3129486" y="1610573"/>
            <a:ext cx="1202902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Ожидаемые результаты</a:t>
            </a:r>
          </a:p>
        </p:txBody>
      </p:sp>
      <p:sp>
        <p:nvSpPr>
          <p:cNvPr id="35" name="TextBox 20"/>
          <p:cNvSpPr txBox="1"/>
          <p:nvPr/>
        </p:nvSpPr>
        <p:spPr>
          <a:xfrm>
            <a:off x="4343400" y="3884176"/>
            <a:ext cx="10967960" cy="4154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Рост потока прямых иностранных инвестиций</a:t>
            </a:r>
          </a:p>
        </p:txBody>
      </p:sp>
      <p:sp>
        <p:nvSpPr>
          <p:cNvPr id="36" name="TextBox 21"/>
          <p:cNvSpPr txBox="1"/>
          <p:nvPr/>
        </p:nvSpPr>
        <p:spPr>
          <a:xfrm>
            <a:off x="4343400" y="5181673"/>
            <a:ext cx="3615770" cy="45102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Рост ВВП</a:t>
            </a:r>
          </a:p>
        </p:txBody>
      </p:sp>
      <p:sp>
        <p:nvSpPr>
          <p:cNvPr id="37" name="TextBox 22"/>
          <p:cNvSpPr txBox="1"/>
          <p:nvPr/>
        </p:nvSpPr>
        <p:spPr>
          <a:xfrm>
            <a:off x="4343400" y="6500587"/>
            <a:ext cx="8896533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Повышение имиджа Кыргызстана на международной арене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4338918" y="8217876"/>
            <a:ext cx="10340704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700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Поступление доходов от обслуживания финансовых потоков</a:t>
            </a:r>
            <a:endParaRPr lang="en-US" sz="2700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06830"/>
            <a:ext cx="1162050" cy="1162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55181"/>
            <a:ext cx="1162050" cy="1162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405577"/>
            <a:ext cx="1162050" cy="1162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998734"/>
            <a:ext cx="1162050" cy="116205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343400" y="4662667"/>
            <a:ext cx="10967960" cy="72595"/>
          </a:xfrm>
          <a:prstGeom prst="line">
            <a:avLst/>
          </a:prstGeom>
          <a:ln w="28575" cap="rnd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2000" y="3009900"/>
            <a:ext cx="16464356" cy="0"/>
          </a:xfrm>
          <a:prstGeom prst="line">
            <a:avLst/>
          </a:prstGeom>
          <a:ln w="28575" cap="rnd">
            <a:solidFill>
              <a:srgbClr val="27425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343400" y="6051029"/>
            <a:ext cx="10967960" cy="72595"/>
          </a:xfrm>
          <a:prstGeom prst="line">
            <a:avLst/>
          </a:prstGeom>
          <a:ln w="28575" cap="rnd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43400" y="7709639"/>
            <a:ext cx="10967960" cy="72595"/>
          </a:xfrm>
          <a:prstGeom prst="line">
            <a:avLst/>
          </a:prstGeom>
          <a:ln w="28575" cap="rnd">
            <a:solidFill>
              <a:srgbClr val="2742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" y="0"/>
            <a:ext cx="18288000" cy="10287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3811819" y="3970917"/>
            <a:ext cx="2490361" cy="50292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14078472" y="6188342"/>
            <a:ext cx="5029194" cy="581777"/>
          </a:xfrm>
          <a:prstGeom prst="triangl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60781" y="3998127"/>
            <a:ext cx="2743130" cy="499570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8031937" y="6194629"/>
            <a:ext cx="5029194" cy="581777"/>
          </a:xfrm>
          <a:prstGeom prst="triangl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76024" y="4036591"/>
            <a:ext cx="2808896" cy="50292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5447634" y="6128952"/>
            <a:ext cx="5029194" cy="581777"/>
          </a:xfrm>
          <a:prstGeom prst="triangl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488" y="3970917"/>
            <a:ext cx="2808896" cy="50292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794676" y="6194628"/>
            <a:ext cx="5029194" cy="581777"/>
          </a:xfrm>
          <a:prstGeom prst="triangl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026" y="816426"/>
            <a:ext cx="16367949" cy="1736255"/>
          </a:xfrm>
          <a:prstGeom prst="roundRect">
            <a:avLst>
              <a:gd name="adj" fmla="val 26751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3002551" y="1003375"/>
            <a:ext cx="1279832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Этапы реализации проекта</a:t>
            </a:r>
          </a:p>
          <a:p>
            <a:pPr algn="ctr"/>
            <a:r>
              <a:rPr lang="ru-RU" sz="4400" dirty="0">
                <a:solidFill>
                  <a:srgbClr val="274253"/>
                </a:solidFill>
                <a:latin typeface="Montserrat Black" pitchFamily="2" charset="-52"/>
                <a:ea typeface="Aileron Bold"/>
                <a:cs typeface="Aileron Bold"/>
                <a:sym typeface="Aileron Bold"/>
              </a:rPr>
              <a:t>(дорожная карта)</a:t>
            </a:r>
            <a:endParaRPr lang="en-US" sz="3600" dirty="0">
              <a:solidFill>
                <a:srgbClr val="274253"/>
              </a:solidFill>
              <a:latin typeface="Montserrat SemiBold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0971" y="4398066"/>
            <a:ext cx="2369611" cy="40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4"/>
              </a:lnSpc>
            </a:pPr>
            <a:r>
              <a:rPr lang="en-US" sz="2744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971" y="6453093"/>
            <a:ext cx="243259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Принятие закона и других нормативно-правовых актов</a:t>
            </a:r>
            <a:endParaRPr lang="en-US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4202" y="6451777"/>
            <a:ext cx="338985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Начало строительства основной инфраструктуры, регистрация </a:t>
            </a:r>
          </a:p>
          <a:p>
            <a:pPr algn="ctr"/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резидентов</a:t>
            </a:r>
            <a:endParaRPr lang="en-US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86556" y="6441482"/>
            <a:ext cx="303153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Масштабное привлечение инвестиций, запуск финансовых институтов</a:t>
            </a:r>
            <a:endParaRPr lang="en-US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75996" y="6397301"/>
            <a:ext cx="315506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Выход на международный рынок, устойчивое развитие СФИТ «</a:t>
            </a:r>
            <a:r>
              <a:rPr lang="ru-RU" b="1" dirty="0" err="1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Тамчы</a:t>
            </a:r>
            <a:r>
              <a:rPr lang="ru-RU" b="1" dirty="0">
                <a:solidFill>
                  <a:srgbClr val="274253"/>
                </a:solidFill>
                <a:latin typeface="Montserrat Black" panose="00000A00000000000000" pitchFamily="2" charset="-52"/>
                <a:ea typeface="Aileron Bold"/>
                <a:cs typeface="Aileron Bold"/>
                <a:sym typeface="Aileron Bold"/>
              </a:rPr>
              <a:t>»</a:t>
            </a:r>
            <a:endParaRPr lang="en-US" b="1" dirty="0">
              <a:solidFill>
                <a:srgbClr val="274253"/>
              </a:solidFill>
              <a:latin typeface="Montserrat Black" panose="00000A00000000000000" pitchFamily="2" charset="-52"/>
              <a:ea typeface="Aileron Bold"/>
              <a:cs typeface="Aileron Bold"/>
              <a:sym typeface="Ailer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06257" y="4279061"/>
            <a:ext cx="2795258" cy="40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4"/>
              </a:lnSpc>
            </a:pPr>
            <a:r>
              <a:rPr lang="en-US" sz="2744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19448" y="4294764"/>
            <a:ext cx="1868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595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202</a:t>
            </a:r>
            <a:r>
              <a:rPr lang="ky-KG" sz="2595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7</a:t>
            </a:r>
            <a:endParaRPr lang="en-US" sz="2595" dirty="0">
              <a:solidFill>
                <a:srgbClr val="274253"/>
              </a:solidFill>
              <a:latin typeface="Montserrat Black" panose="00000A00000000000000" pitchFamily="2" charset="-52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93312" y="4220024"/>
            <a:ext cx="195473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595" dirty="0">
                <a:solidFill>
                  <a:srgbClr val="274253"/>
                </a:solidFill>
                <a:latin typeface="Montserrat SemiBold" pitchFamily="2" charset="-52"/>
                <a:ea typeface="Canva Sans Bold"/>
                <a:cs typeface="Canva Sans Bold"/>
                <a:sym typeface="Canva Sans Bold"/>
              </a:rPr>
              <a:t> </a:t>
            </a:r>
            <a:r>
              <a:rPr lang="en-US" sz="2595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202</a:t>
            </a:r>
            <a:r>
              <a:rPr lang="ky-KG" sz="2595" dirty="0">
                <a:solidFill>
                  <a:srgbClr val="274253"/>
                </a:solidFill>
                <a:latin typeface="Montserrat Black" panose="00000A00000000000000" pitchFamily="2" charset="-52"/>
                <a:ea typeface="Canva Sans Bold"/>
                <a:cs typeface="Canva Sans Bold"/>
                <a:sym typeface="Canva Sans Bold"/>
              </a:rPr>
              <a:t>8</a:t>
            </a:r>
            <a:endParaRPr lang="en-US" sz="2595" dirty="0">
              <a:solidFill>
                <a:srgbClr val="274253"/>
              </a:solidFill>
              <a:latin typeface="Montserrat Black" panose="00000A00000000000000" pitchFamily="2" charset="-52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Параллелограмм 32"/>
          <p:cNvSpPr/>
          <p:nvPr/>
        </p:nvSpPr>
        <p:spPr>
          <a:xfrm flipH="1">
            <a:off x="3002551" y="3970917"/>
            <a:ext cx="699352" cy="2514600"/>
          </a:xfrm>
          <a:prstGeom prst="parallelogram">
            <a:avLst>
              <a:gd name="adj" fmla="val 85754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 flipH="1" flipV="1">
            <a:off x="3002551" y="6485514"/>
            <a:ext cx="699352" cy="2514600"/>
          </a:xfrm>
          <a:prstGeom prst="parallelogram">
            <a:avLst>
              <a:gd name="adj" fmla="val 85300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араллелограмм 34"/>
          <p:cNvSpPr/>
          <p:nvPr/>
        </p:nvSpPr>
        <p:spPr>
          <a:xfrm flipH="1">
            <a:off x="7660885" y="4047450"/>
            <a:ext cx="699352" cy="2514600"/>
          </a:xfrm>
          <a:prstGeom prst="parallelogram">
            <a:avLst>
              <a:gd name="adj" fmla="val 85754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араллелограмм 35"/>
          <p:cNvSpPr/>
          <p:nvPr/>
        </p:nvSpPr>
        <p:spPr>
          <a:xfrm flipH="1" flipV="1">
            <a:off x="7660885" y="6538575"/>
            <a:ext cx="699352" cy="2514600"/>
          </a:xfrm>
          <a:prstGeom prst="parallelogram">
            <a:avLst>
              <a:gd name="adj" fmla="val 85300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H="1">
            <a:off x="11628990" y="3997545"/>
            <a:ext cx="699352" cy="2514600"/>
          </a:xfrm>
          <a:prstGeom prst="parallelogram">
            <a:avLst>
              <a:gd name="adj" fmla="val 85754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араллелограмм 37"/>
          <p:cNvSpPr/>
          <p:nvPr/>
        </p:nvSpPr>
        <p:spPr>
          <a:xfrm flipH="1" flipV="1">
            <a:off x="11644009" y="6485514"/>
            <a:ext cx="699352" cy="2514600"/>
          </a:xfrm>
          <a:prstGeom prst="parallelogram">
            <a:avLst>
              <a:gd name="adj" fmla="val 85300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араллелограмм 38"/>
          <p:cNvSpPr/>
          <p:nvPr/>
        </p:nvSpPr>
        <p:spPr>
          <a:xfrm flipH="1">
            <a:off x="16199978" y="3961242"/>
            <a:ext cx="699352" cy="2514600"/>
          </a:xfrm>
          <a:prstGeom prst="parallelogram">
            <a:avLst>
              <a:gd name="adj" fmla="val 85754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араллелограмм 39"/>
          <p:cNvSpPr/>
          <p:nvPr/>
        </p:nvSpPr>
        <p:spPr>
          <a:xfrm flipH="1" flipV="1">
            <a:off x="16199978" y="6453093"/>
            <a:ext cx="699352" cy="2514600"/>
          </a:xfrm>
          <a:prstGeom prst="parallelogram">
            <a:avLst>
              <a:gd name="adj" fmla="val 85300"/>
            </a:avLst>
          </a:prstGeom>
          <a:solidFill>
            <a:srgbClr val="27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5" y="5143500"/>
            <a:ext cx="1162050" cy="11620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22" y="5022574"/>
            <a:ext cx="1162050" cy="11620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02" y="5128260"/>
            <a:ext cx="1162050" cy="11620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279" y="4873755"/>
            <a:ext cx="1162050" cy="1162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38" y="1181100"/>
            <a:ext cx="1006906" cy="10069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809BA-8DC9-4116-9647-BA20A8784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8108" y="4036591"/>
            <a:ext cx="585267" cy="5029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461</Words>
  <Application>Microsoft Office PowerPoint</Application>
  <PresentationFormat>Произвольный</PresentationFormat>
  <Paragraphs>125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Montserrat SemiBold</vt:lpstr>
      <vt:lpstr>Meiryo</vt:lpstr>
      <vt:lpstr>Montserrat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Тамчы 10.pptx</dc:title>
  <dc:creator>Belekov Nursultan</dc:creator>
  <cp:lastModifiedBy>NIA</cp:lastModifiedBy>
  <cp:revision>107</cp:revision>
  <cp:lastPrinted>2025-06-18T04:54:33Z</cp:lastPrinted>
  <dcterms:created xsi:type="dcterms:W3CDTF">2006-08-16T00:00:00Z</dcterms:created>
  <dcterms:modified xsi:type="dcterms:W3CDTF">2025-08-27T03:09:29Z</dcterms:modified>
  <dc:identifier>DAGqNbkQ3aU</dc:identifier>
</cp:coreProperties>
</file>